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8" r:id="rId2"/>
    <p:sldId id="288" r:id="rId3"/>
    <p:sldId id="311" r:id="rId4"/>
    <p:sldId id="267" r:id="rId5"/>
    <p:sldId id="306" r:id="rId6"/>
    <p:sldId id="308" r:id="rId7"/>
    <p:sldId id="290" r:id="rId8"/>
    <p:sldId id="307" r:id="rId9"/>
    <p:sldId id="289" r:id="rId10"/>
    <p:sldId id="310" r:id="rId11"/>
    <p:sldId id="309" r:id="rId12"/>
  </p:sldIdLst>
  <p:sldSz cx="9144000" cy="6858000" type="screen4x3"/>
  <p:notesSz cx="6858000" cy="9144000"/>
  <p:embeddedFontLst>
    <p:embeddedFont>
      <p:font typeface="Batang" panose="02030600000101010101" pitchFamily="18" charset="-127"/>
      <p:regular r:id="rId13"/>
    </p:embeddedFont>
    <p:embeddedFont>
      <p:font typeface="Yoon 윤고딕 520_TT" panose="02090603020101020101" pitchFamily="18" charset="-127"/>
      <p:regular r:id="rId14"/>
    </p:embeddedFont>
    <p:embeddedFont>
      <p:font typeface="NanumSquareOTF" panose="020B0600000101010101" pitchFamily="34" charset="-127"/>
      <p:regular r:id="rId15"/>
    </p:embeddedFont>
    <p:embeddedFont>
      <p:font typeface="NanumSquareOTF Bold" panose="020B0600000101010101" pitchFamily="34" charset="-127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53D"/>
    <a:srgbClr val="AF9061"/>
    <a:srgbClr val="272123"/>
    <a:srgbClr val="FDA800"/>
    <a:srgbClr val="F228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43" autoAdjust="0"/>
    <p:restoredTop sz="95872" autoAdjust="0"/>
  </p:normalViewPr>
  <p:slideViewPr>
    <p:cSldViewPr>
      <p:cViewPr varScale="1">
        <p:scale>
          <a:sx n="86" d="100"/>
          <a:sy n="86" d="100"/>
        </p:scale>
        <p:origin x="168" y="7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2023. 3. 13.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  <a:lvl2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2pPr>
            <a:lvl3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3pPr>
            <a:lvl4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4pPr>
            <a:lvl5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2023. 3. 13.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  <a:lvl2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2pPr>
            <a:lvl3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3pPr>
            <a:lvl4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4pPr>
            <a:lvl5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2023. 3. 13.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  <a:lvl2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2pPr>
            <a:lvl3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3pPr>
            <a:lvl4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4pPr>
            <a:lvl5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2023. 3. 13.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2023. 3. 13.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  <a:lvl2pPr>
              <a:defRPr sz="24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2pPr>
            <a:lvl3pPr>
              <a:defRPr sz="20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3pPr>
            <a:lvl4pPr>
              <a:defRPr sz="18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4pPr>
            <a:lvl5pPr>
              <a:defRPr sz="18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  <a:lvl2pPr>
              <a:defRPr sz="24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2pPr>
            <a:lvl3pPr>
              <a:defRPr sz="20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3pPr>
            <a:lvl4pPr>
              <a:defRPr sz="18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4pPr>
            <a:lvl5pPr>
              <a:defRPr sz="18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2023. 3. 13.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  <a:lvl2pPr>
              <a:defRPr sz="20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2pPr>
            <a:lvl3pPr>
              <a:defRPr sz="18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3pPr>
            <a:lvl4pPr>
              <a:defRPr sz="16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4pPr>
            <a:lvl5pPr>
              <a:defRPr sz="16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  <a:lvl2pPr>
              <a:defRPr sz="20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2pPr>
            <a:lvl3pPr>
              <a:defRPr sz="18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3pPr>
            <a:lvl4pPr>
              <a:defRPr sz="16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4pPr>
            <a:lvl5pPr>
              <a:defRPr sz="16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2023. 3. 13.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2023. 3. 13.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2023. 3. 13.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  <a:lvl2pPr>
              <a:defRPr sz="28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2pPr>
            <a:lvl3pPr>
              <a:defRPr sz="24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3pPr>
            <a:lvl4pPr>
              <a:defRPr sz="20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4pPr>
            <a:lvl5pPr>
              <a:defRPr sz="20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2023. 3. 13.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2023. 3. 13.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2023. 3. 13.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b="0" i="0" kern="1200">
          <a:solidFill>
            <a:schemeClr val="tx1"/>
          </a:solidFill>
          <a:latin typeface="NanumSquareOTF" panose="020B0600000101010101" pitchFamily="34" charset="-127"/>
          <a:ea typeface="NanumSquareOTF" panose="020B0600000101010101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NanumSquareOTF" panose="020B0600000101010101" pitchFamily="34" charset="-127"/>
          <a:ea typeface="NanumSquareOTF" panose="020B0600000101010101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NanumSquareOTF" panose="020B0600000101010101" pitchFamily="34" charset="-127"/>
          <a:ea typeface="NanumSquareOTF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NanumSquareOTF" panose="020B0600000101010101" pitchFamily="34" charset="-127"/>
          <a:ea typeface="NanumSquareOTF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NanumSquareOTF" panose="020B0600000101010101" pitchFamily="34" charset="-127"/>
          <a:ea typeface="NanumSquareOTF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NanumSquareOTF" panose="020B0600000101010101" pitchFamily="34" charset="-127"/>
          <a:ea typeface="NanumSquareOTF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9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주제 발표</a:t>
            </a:r>
            <a:endParaRPr lang="en-US" altLang="ko-KR" sz="47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347864" y="2659558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19827" y="2659558"/>
            <a:ext cx="246434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20180637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신예찬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20200158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김미령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20200370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김혜진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20200639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신승미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109E7-B7D7-018D-AF0A-96E0961A00CE}"/>
              </a:ext>
            </a:extLst>
          </p:cNvPr>
          <p:cNvSpPr txBox="1"/>
          <p:nvPr/>
        </p:nvSpPr>
        <p:spPr>
          <a:xfrm>
            <a:off x="825042" y="106988"/>
            <a:ext cx="122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세 번째 주제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EEE289-ACF3-EC13-F6DC-8D51887DF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63" y="908720"/>
            <a:ext cx="7291748" cy="48183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BCE0F3-B15E-9BF2-811A-8BD3D780F1BF}"/>
              </a:ext>
            </a:extLst>
          </p:cNvPr>
          <p:cNvSpPr txBox="1"/>
          <p:nvPr/>
        </p:nvSpPr>
        <p:spPr>
          <a:xfrm>
            <a:off x="2771392" y="6012577"/>
            <a:ext cx="4464489" cy="66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식단 관리 앱과 혈당 및 혈압을 관리하는 앱은 있으나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이미 걸린 환자들을 위한 식단관리 앱은 없음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6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D9CDEC9-E0BC-B9D7-2155-7FAEAD36C6BE}"/>
              </a:ext>
            </a:extLst>
          </p:cNvPr>
          <p:cNvSpPr txBox="1"/>
          <p:nvPr/>
        </p:nvSpPr>
        <p:spPr>
          <a:xfrm>
            <a:off x="825042" y="106988"/>
            <a:ext cx="122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세 번째 주제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6406A3-3903-9BEB-5470-3A6C515FD6A1}"/>
              </a:ext>
            </a:extLst>
          </p:cNvPr>
          <p:cNvGrpSpPr/>
          <p:nvPr/>
        </p:nvGrpSpPr>
        <p:grpSpPr>
          <a:xfrm>
            <a:off x="2627784" y="1745469"/>
            <a:ext cx="5006539" cy="1259626"/>
            <a:chOff x="2411760" y="1157843"/>
            <a:chExt cx="5513179" cy="12596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31829E-1736-F337-4630-9E1166EBE0FA}"/>
                </a:ext>
              </a:extLst>
            </p:cNvPr>
            <p:cNvSpPr txBox="1"/>
            <p:nvPr/>
          </p:nvSpPr>
          <p:spPr>
            <a:xfrm>
              <a:off x="2411760" y="1157843"/>
              <a:ext cx="507705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고혈압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당뇨병 같은 병을 앓고 있는 사람들을 위한 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endPara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endPara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/>
              <a:r>
                <a:rPr lang="ko-KR" altLang="en-US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식단 관리 앱</a:t>
              </a:r>
              <a:endPara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35AA65-6904-962F-58CD-EFE2128E5FE0}"/>
                </a:ext>
              </a:extLst>
            </p:cNvPr>
            <p:cNvSpPr txBox="1"/>
            <p:nvPr/>
          </p:nvSpPr>
          <p:spPr>
            <a:xfrm>
              <a:off x="3204709" y="1494139"/>
              <a:ext cx="47202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“        </a:t>
              </a:r>
              <a:r>
                <a:rPr lang="ko-KR" altLang="en-US" sz="5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  </a:t>
              </a:r>
              <a:r>
                <a:rPr lang="en-US" altLang="ko-KR" sz="5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”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8D3C16-CA89-E0E3-E6F3-0412617F31BA}"/>
              </a:ext>
            </a:extLst>
          </p:cNvPr>
          <p:cNvSpPr txBox="1"/>
          <p:nvPr/>
        </p:nvSpPr>
        <p:spPr>
          <a:xfrm>
            <a:off x="2368099" y="3924793"/>
            <a:ext cx="5269635" cy="91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사용자가 앓는 병에 따라 권장 음식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위험음식 정보 제공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사용자가 원한다면 일주일 식단을 짜서 제공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D1B703-EA96-2D18-4082-5B872BE6629B}"/>
              </a:ext>
            </a:extLst>
          </p:cNvPr>
          <p:cNvSpPr/>
          <p:nvPr/>
        </p:nvSpPr>
        <p:spPr>
          <a:xfrm>
            <a:off x="2123770" y="3741918"/>
            <a:ext cx="5760598" cy="14152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F18993-F88B-046B-D4FF-6F368569AFCE}"/>
              </a:ext>
            </a:extLst>
          </p:cNvPr>
          <p:cNvSpPr/>
          <p:nvPr/>
        </p:nvSpPr>
        <p:spPr>
          <a:xfrm>
            <a:off x="2244810" y="3576172"/>
            <a:ext cx="1892063" cy="37785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FA5DDA-8226-E72F-EF09-158C8DA8F92D}"/>
              </a:ext>
            </a:extLst>
          </p:cNvPr>
          <p:cNvSpPr txBox="1"/>
          <p:nvPr/>
        </p:nvSpPr>
        <p:spPr>
          <a:xfrm>
            <a:off x="2123807" y="3580432"/>
            <a:ext cx="21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주요 기능</a:t>
            </a:r>
            <a:endParaRPr lang="en-US" altLang="ko-KR" b="1" dirty="0">
              <a:solidFill>
                <a:schemeClr val="bg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A04845-C01E-77C2-A866-5C5BDABCD7DB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4703F1-B057-9CF3-971A-1D00F4371430}"/>
              </a:ext>
            </a:extLst>
          </p:cNvPr>
          <p:cNvSpPr txBox="1"/>
          <p:nvPr/>
        </p:nvSpPr>
        <p:spPr>
          <a:xfrm>
            <a:off x="3984182" y="3475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3428FA-1303-106F-A2E8-752578397AC7}"/>
              </a:ext>
            </a:extLst>
          </p:cNvPr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1127C010-67B5-56C4-E0F0-650E1BF3B4A1}"/>
              </a:ext>
            </a:extLst>
          </p:cNvPr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676B7F-42CC-09DA-15FB-456A070F3C1F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B2F18-ADA2-08AC-98B5-43384AFB2B40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96516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5042" y="106988"/>
            <a:ext cx="122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첫 번째 주제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72A167-1384-FE75-AF25-F71AD19B2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54" y="818386"/>
            <a:ext cx="5302853" cy="433782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60C6B35-6A24-4632-C064-7A8F149FD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196" y="1844824"/>
            <a:ext cx="5460300" cy="48316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67D78E-A3AE-BFED-6319-E0B1C6C97847}"/>
              </a:ext>
            </a:extLst>
          </p:cNvPr>
          <p:cNvSpPr txBox="1"/>
          <p:nvPr/>
        </p:nvSpPr>
        <p:spPr>
          <a:xfrm>
            <a:off x="783733" y="5432855"/>
            <a:ext cx="263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⇒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저상버스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사용이 늘어날 것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5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9CE715-1652-7215-14FB-96BC68D6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76" y="873994"/>
            <a:ext cx="6015936" cy="50032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9CDEC9-E0BC-B9D7-2155-7FAEAD36C6BE}"/>
              </a:ext>
            </a:extLst>
          </p:cNvPr>
          <p:cNvSpPr txBox="1"/>
          <p:nvPr/>
        </p:nvSpPr>
        <p:spPr>
          <a:xfrm>
            <a:off x="825042" y="106988"/>
            <a:ext cx="122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첫 번째 주제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FFD400-B3E2-11FA-B5EF-2D91AC512A42}"/>
              </a:ext>
            </a:extLst>
          </p:cNvPr>
          <p:cNvSpPr txBox="1"/>
          <p:nvPr/>
        </p:nvSpPr>
        <p:spPr>
          <a:xfrm>
            <a:off x="2296006" y="6140043"/>
            <a:ext cx="5225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버스 앱은 많지만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저상버스만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알려주는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안드로이드 앱은 없음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576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9CDEC9-E0BC-B9D7-2155-7FAEAD36C6BE}"/>
              </a:ext>
            </a:extLst>
          </p:cNvPr>
          <p:cNvSpPr txBox="1"/>
          <p:nvPr/>
        </p:nvSpPr>
        <p:spPr>
          <a:xfrm>
            <a:off x="825042" y="106988"/>
            <a:ext cx="122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첫 번째 주제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FFD400-B3E2-11FA-B5EF-2D91AC512A42}"/>
              </a:ext>
            </a:extLst>
          </p:cNvPr>
          <p:cNvSpPr txBox="1"/>
          <p:nvPr/>
        </p:nvSpPr>
        <p:spPr>
          <a:xfrm>
            <a:off x="1907704" y="6092572"/>
            <a:ext cx="6233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ios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앱에서는 보고타라는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저상버스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조회 앱이 있으나 서울에서만 제공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44A4C5-CEF4-C975-A363-7EA9A49B6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/>
          <a:stretch/>
        </p:blipFill>
        <p:spPr>
          <a:xfrm>
            <a:off x="2049172" y="1056481"/>
            <a:ext cx="5666458" cy="47487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500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9CDEC9-E0BC-B9D7-2155-7FAEAD36C6BE}"/>
              </a:ext>
            </a:extLst>
          </p:cNvPr>
          <p:cNvSpPr txBox="1"/>
          <p:nvPr/>
        </p:nvSpPr>
        <p:spPr>
          <a:xfrm>
            <a:off x="825042" y="106988"/>
            <a:ext cx="122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첫 번째 주제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6406A3-3903-9BEB-5470-3A6C515FD6A1}"/>
              </a:ext>
            </a:extLst>
          </p:cNvPr>
          <p:cNvGrpSpPr/>
          <p:nvPr/>
        </p:nvGrpSpPr>
        <p:grpSpPr>
          <a:xfrm>
            <a:off x="2503622" y="1463298"/>
            <a:ext cx="5010810" cy="1459140"/>
            <a:chOff x="2411760" y="1157843"/>
            <a:chExt cx="5010810" cy="1459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31829E-1736-F337-4630-9E1166EBE0FA}"/>
                </a:ext>
              </a:extLst>
            </p:cNvPr>
            <p:cNvSpPr txBox="1"/>
            <p:nvPr/>
          </p:nvSpPr>
          <p:spPr>
            <a:xfrm>
              <a:off x="2411760" y="1157843"/>
              <a:ext cx="50108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휠체어를 타는 등 </a:t>
              </a:r>
              <a:r>
                <a:rPr lang="ko-KR" altLang="en-US" sz="16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저상버스만</a:t>
              </a: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탈 수 있는 장애인분들을 위한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endPara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endPara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/>
              <a:r>
                <a:rPr lang="ko-KR" altLang="en-US" sz="28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저상버스만</a:t>
              </a:r>
              <a:r>
                <a:rPr lang="ko-KR" altLang="en-US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보여주는 앱</a:t>
              </a:r>
              <a:endPara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35AA65-6904-962F-58CD-EFE2128E5FE0}"/>
                </a:ext>
              </a:extLst>
            </p:cNvPr>
            <p:cNvSpPr txBox="1"/>
            <p:nvPr/>
          </p:nvSpPr>
          <p:spPr>
            <a:xfrm>
              <a:off x="2607930" y="1693653"/>
              <a:ext cx="47202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“  </a:t>
              </a:r>
              <a:r>
                <a:rPr lang="ko-KR" altLang="en-US" sz="5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  </a:t>
              </a:r>
              <a:r>
                <a:rPr lang="en-US" altLang="ko-KR" sz="5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            ”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8D3C16-CA89-E0E3-E6F3-0412617F31BA}"/>
              </a:ext>
            </a:extLst>
          </p:cNvPr>
          <p:cNvSpPr txBox="1"/>
          <p:nvPr/>
        </p:nvSpPr>
        <p:spPr>
          <a:xfrm>
            <a:off x="2811620" y="3871938"/>
            <a:ext cx="4211090" cy="238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버스의 실시간 도착 정보 확인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실시간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저상버스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위치 정보 확인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주변 정류장 정보 확인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경로에서 환승할 때도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저상버스로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환승 가능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서울을 제외한 타지역에서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저상버스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확인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D1B703-EA96-2D18-4082-5B872BE6629B}"/>
              </a:ext>
            </a:extLst>
          </p:cNvPr>
          <p:cNvSpPr/>
          <p:nvPr/>
        </p:nvSpPr>
        <p:spPr>
          <a:xfrm>
            <a:off x="2198858" y="3666753"/>
            <a:ext cx="5469478" cy="25934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F18993-F88B-046B-D4FF-6F368569AFCE}"/>
              </a:ext>
            </a:extLst>
          </p:cNvPr>
          <p:cNvSpPr/>
          <p:nvPr/>
        </p:nvSpPr>
        <p:spPr>
          <a:xfrm>
            <a:off x="2319897" y="3501008"/>
            <a:ext cx="1892063" cy="37785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4ADB42-23A9-EC72-451C-233C31176FC8}"/>
              </a:ext>
            </a:extLst>
          </p:cNvPr>
          <p:cNvSpPr txBox="1"/>
          <p:nvPr/>
        </p:nvSpPr>
        <p:spPr>
          <a:xfrm>
            <a:off x="2195736" y="3502606"/>
            <a:ext cx="21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주요 기능</a:t>
            </a:r>
            <a:endParaRPr lang="en-US" altLang="ko-KR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121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C99B8F-A559-7D62-AF55-387DDEB08736}"/>
              </a:ext>
            </a:extLst>
          </p:cNvPr>
          <p:cNvSpPr txBox="1"/>
          <p:nvPr/>
        </p:nvSpPr>
        <p:spPr>
          <a:xfrm>
            <a:off x="825042" y="106988"/>
            <a:ext cx="122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두 번째 주제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026" name="Picture 2" descr="[디지털스토리] &quot;왜 엄마는 없어?&quot; 편견에 우는 한부모 가족들 - 2">
            <a:extLst>
              <a:ext uri="{FF2B5EF4-FFF2-40B4-BE49-F238E27FC236}">
                <a16:creationId xmlns:a16="http://schemas.microsoft.com/office/drawing/2014/main" id="{A2E89F28-01D3-2F39-38D1-33B0AD438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920" y="902274"/>
            <a:ext cx="4959384" cy="504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76CAA-52E7-8D54-E50B-489E9D1EB8EB}"/>
              </a:ext>
            </a:extLst>
          </p:cNvPr>
          <p:cNvSpPr txBox="1"/>
          <p:nvPr/>
        </p:nvSpPr>
        <p:spPr>
          <a:xfrm>
            <a:off x="3214257" y="6140043"/>
            <a:ext cx="3228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⇒ 한부모 가구가 점점 늘어나는 추세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6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C99B8F-A559-7D62-AF55-387DDEB08736}"/>
              </a:ext>
            </a:extLst>
          </p:cNvPr>
          <p:cNvSpPr txBox="1"/>
          <p:nvPr/>
        </p:nvSpPr>
        <p:spPr>
          <a:xfrm>
            <a:off x="825042" y="106988"/>
            <a:ext cx="122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두 번째 주제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D8C53A-89B9-4515-2998-4D453D82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948" y="892553"/>
            <a:ext cx="5713230" cy="5128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ADA2C6-5406-F731-C1E9-2CF9BD8C7733}"/>
              </a:ext>
            </a:extLst>
          </p:cNvPr>
          <p:cNvSpPr txBox="1"/>
          <p:nvPr/>
        </p:nvSpPr>
        <p:spPr>
          <a:xfrm>
            <a:off x="3635896" y="6237312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한부모가정을 위한 앱이 없음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9CDEC9-E0BC-B9D7-2155-7FAEAD36C6BE}"/>
              </a:ext>
            </a:extLst>
          </p:cNvPr>
          <p:cNvSpPr txBox="1"/>
          <p:nvPr/>
        </p:nvSpPr>
        <p:spPr>
          <a:xfrm>
            <a:off x="825042" y="106988"/>
            <a:ext cx="122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두 번째 주제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6406A3-3903-9BEB-5470-3A6C515FD6A1}"/>
              </a:ext>
            </a:extLst>
          </p:cNvPr>
          <p:cNvGrpSpPr/>
          <p:nvPr/>
        </p:nvGrpSpPr>
        <p:grpSpPr>
          <a:xfrm>
            <a:off x="2926953" y="1345925"/>
            <a:ext cx="4303762" cy="1278213"/>
            <a:chOff x="2411760" y="1157843"/>
            <a:chExt cx="5373483" cy="1278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31829E-1736-F337-4630-9E1166EBE0FA}"/>
                </a:ext>
              </a:extLst>
            </p:cNvPr>
            <p:cNvSpPr txBox="1"/>
            <p:nvPr/>
          </p:nvSpPr>
          <p:spPr>
            <a:xfrm>
              <a:off x="2411760" y="1157843"/>
              <a:ext cx="501081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소외계층들을 위한 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endPara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endPara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/>
              <a:r>
                <a:rPr lang="ko-KR" altLang="en-US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정보 제공 앱</a:t>
              </a:r>
              <a:endPara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35AA65-6904-962F-58CD-EFE2128E5FE0}"/>
                </a:ext>
              </a:extLst>
            </p:cNvPr>
            <p:cNvSpPr txBox="1"/>
            <p:nvPr/>
          </p:nvSpPr>
          <p:spPr>
            <a:xfrm>
              <a:off x="3065013" y="1512726"/>
              <a:ext cx="47202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“        </a:t>
              </a:r>
              <a:r>
                <a:rPr lang="ko-KR" altLang="en-US" sz="5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 </a:t>
              </a:r>
              <a:r>
                <a:rPr lang="en-US" altLang="ko-KR" sz="5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”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8D3C16-CA89-E0E3-E6F3-0412617F31BA}"/>
              </a:ext>
            </a:extLst>
          </p:cNvPr>
          <p:cNvSpPr txBox="1"/>
          <p:nvPr/>
        </p:nvSpPr>
        <p:spPr>
          <a:xfrm>
            <a:off x="1936009" y="3420731"/>
            <a:ext cx="6233265" cy="2757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소외계층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한부모 가정 등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 알기 힘든 정보들을 제공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ex.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엄마와 같이 살지 않는 딸들의 생리 정보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세탁기 돌리는 방법 등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정보를 검색할 때마다 코인을 줘서 그걸로 필요한 물품을 살 수 있음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chatGPT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에서 특정 정보만을 뽑아서 제공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한 번 걸러서 정보 제공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스크랩 기능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와이파이 없이도 확인 가능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스크랩을 통해 마음에 드는 글을 모아볼 수 있음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키워드를 입력했을 때 스크랩 수가 많은 글부터 보여줌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D1B703-EA96-2D18-4082-5B872BE6629B}"/>
              </a:ext>
            </a:extLst>
          </p:cNvPr>
          <p:cNvSpPr/>
          <p:nvPr/>
        </p:nvSpPr>
        <p:spPr>
          <a:xfrm>
            <a:off x="1691680" y="3237855"/>
            <a:ext cx="6477594" cy="31182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F18993-F88B-046B-D4FF-6F368569AFCE}"/>
              </a:ext>
            </a:extLst>
          </p:cNvPr>
          <p:cNvSpPr/>
          <p:nvPr/>
        </p:nvSpPr>
        <p:spPr>
          <a:xfrm>
            <a:off x="1812720" y="3072110"/>
            <a:ext cx="1892063" cy="37785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FA5DDA-8226-E72F-EF09-158C8DA8F92D}"/>
              </a:ext>
            </a:extLst>
          </p:cNvPr>
          <p:cNvSpPr txBox="1"/>
          <p:nvPr/>
        </p:nvSpPr>
        <p:spPr>
          <a:xfrm>
            <a:off x="1691717" y="3076370"/>
            <a:ext cx="21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주요 기능</a:t>
            </a:r>
            <a:endParaRPr lang="en-US" altLang="ko-KR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7F4360-FF4C-B6D4-FA22-EEE9603FD880}"/>
              </a:ext>
            </a:extLst>
          </p:cNvPr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7" name="직각 삼각형 9">
            <a:extLst>
              <a:ext uri="{FF2B5EF4-FFF2-40B4-BE49-F238E27FC236}">
                <a16:creationId xmlns:a16="http://schemas.microsoft.com/office/drawing/2014/main" id="{097FA6F6-6D5F-EA6D-ED8B-9BF26B73C362}"/>
              </a:ext>
            </a:extLst>
          </p:cNvPr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119A07-2BE5-338F-441D-08C01ED96C43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A04845-C01E-77C2-A866-5C5BDABCD7DB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4703F1-B057-9CF3-971A-1D00F4371430}"/>
              </a:ext>
            </a:extLst>
          </p:cNvPr>
          <p:cNvSpPr txBox="1"/>
          <p:nvPr/>
        </p:nvSpPr>
        <p:spPr>
          <a:xfrm>
            <a:off x="3552092" y="29716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52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109E7-B7D7-018D-AF0A-96E0961A00CE}"/>
              </a:ext>
            </a:extLst>
          </p:cNvPr>
          <p:cNvSpPr txBox="1"/>
          <p:nvPr/>
        </p:nvSpPr>
        <p:spPr>
          <a:xfrm>
            <a:off x="825042" y="106988"/>
            <a:ext cx="122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세 번째 주제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B62579-68EB-A91A-25D4-F5229046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786578"/>
            <a:ext cx="5531495" cy="51571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0AEAC16-00CB-B2FF-ED48-39BD92D4D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" r="1"/>
          <a:stretch/>
        </p:blipFill>
        <p:spPr bwMode="auto">
          <a:xfrm>
            <a:off x="3275858" y="2564904"/>
            <a:ext cx="5616622" cy="40953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EBB266-60A3-F59A-5E90-1A427A77682E}"/>
              </a:ext>
            </a:extLst>
          </p:cNvPr>
          <p:cNvSpPr txBox="1"/>
          <p:nvPr/>
        </p:nvSpPr>
        <p:spPr>
          <a:xfrm>
            <a:off x="6732240" y="2082334"/>
            <a:ext cx="263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⇒ 환자가 늘어나는 추세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</TotalTime>
  <Words>279</Words>
  <Application>Microsoft Macintosh PowerPoint</Application>
  <PresentationFormat>화면 슬라이드 쇼(4:3)</PresentationFormat>
  <Paragraphs>89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Yoon 윤고딕 520_TT</vt:lpstr>
      <vt:lpstr>Batang</vt:lpstr>
      <vt:lpstr>Arial</vt:lpstr>
      <vt:lpstr>NanumSquareOTF</vt:lpstr>
      <vt:lpstr>NanumSquareOTF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Shin seung mi</cp:lastModifiedBy>
  <cp:revision>94</cp:revision>
  <dcterms:created xsi:type="dcterms:W3CDTF">2013-09-05T09:43:46Z</dcterms:created>
  <dcterms:modified xsi:type="dcterms:W3CDTF">2023-03-13T06:30:31Z</dcterms:modified>
</cp:coreProperties>
</file>